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69.png" ContentType="image/png"/>
  <Override PartName="/ppt/media/image32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76.png" ContentType="image/png"/>
  <Override PartName="/ppt/media/image64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slides/slide56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2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51.xml.rels" ContentType="application/vnd.openxmlformats-package.relationships+xml"/>
  <Override PartName="/ppt/slides/_rels/slide35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46.xml.rels" ContentType="application/vnd.openxmlformats-package.relationships+xml"/>
  <Override PartName="/ppt/slides/_rels/slide5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Format des Gliederungstextes durch Klicken bearbeiten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Zweite Gliederungsebene</a:t>
            </a:r>
            <a:endParaRPr b="0" lang="de-DE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Dritte Gliederungsebene</a:t>
            </a:r>
            <a:endParaRPr b="0" lang="de-DE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latin typeface="Arial"/>
              </a:rPr>
              <a:t>Vierte Gliederungsebene</a:t>
            </a:r>
            <a:endParaRPr b="0" lang="de-DE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Fünfte Gliederungsebene</a:t>
            </a:r>
            <a:endParaRPr b="0" lang="de-DE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Sechste Gliederungsebene</a:t>
            </a:r>
            <a:endParaRPr b="0" lang="de-DE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Siebte Gliederungsebene</a:t>
            </a:r>
            <a:endParaRPr b="0" lang="de-DE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localhost:9443/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docs.docker.com/engine/reference/commandline/cli/" TargetMode="External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docs.docker.com/desktop/install/windows-install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docs.docker.com/engine/reference/builder/" TargetMode="External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docs.docker.com/desktop/install/linux-install/" TargetMode="External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://domain.com/config.txt" TargetMode="External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hyperlink" Target="https://hub.docker.com/" TargetMode="External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88720" y="2213640"/>
            <a:ext cx="907128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de-DE" sz="4400" spc="-1" strike="noStrike">
                <a:latin typeface="Arial"/>
              </a:rPr>
              <a:t>Docker &amp; Kubernetes</a:t>
            </a:r>
            <a:br/>
            <a:r>
              <a:rPr b="1" lang="de-DE" sz="4400" spc="-1" strike="noStrike">
                <a:latin typeface="Arial"/>
              </a:rPr>
              <a:t>Teil 2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32000" y="533916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240" cy="395964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504000" y="1144080"/>
            <a:ext cx="2447640" cy="39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Dashboard zeigt, ob Docker und Kubernetes lafen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Auswahl von Extensions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240" cy="395964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504000" y="1144080"/>
            <a:ext cx="2447640" cy="39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Portainer.io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Sinnvolle Verwaltung von Images, Containern, Volumes, … aus dem Browser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Alle Funktionen … zur Ergänzung von Docker Desktop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enthaltene Funktionen zur Image Verwaltung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Pull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Push (zu Docker Hub)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Remove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Inspect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218600"/>
            <a:ext cx="943164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enthaltene Funktionen zur Container Verwaltung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Pause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Resume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Stop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Start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Delete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4464000" y="1992960"/>
            <a:ext cx="4895640" cy="261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enthaltene Funktionen zur Volume Verwaltung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Delete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Create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110600"/>
            <a:ext cx="9071280" cy="12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ts val="884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Linux-Server (ubuntu 22.04) … Vorbereitete VM für VirtualBox „Ubuntu-Docker.ova“</a:t>
            </a:r>
            <a:endParaRPr b="0" lang="de-DE" sz="1800" spc="-1" strike="noStrike">
              <a:latin typeface="Arial"/>
            </a:endParaRPr>
          </a:p>
          <a:p>
            <a:pPr marL="432000" indent="-323640">
              <a:lnSpc>
                <a:spcPts val="884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WSL auf Windows 10/11 mit ubuntu-Basis</a:t>
            </a:r>
            <a:endParaRPr b="0" lang="de-DE" sz="1800" spc="-1" strike="noStrike">
              <a:latin typeface="Arial"/>
            </a:endParaRPr>
          </a:p>
          <a:p>
            <a:pPr marL="432000" indent="-323640">
              <a:lnSpc>
                <a:spcPts val="884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Sammlung der Kommandos in „CMD-Docker-auf-Linux-Server.txt“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94000" y="2016000"/>
            <a:ext cx="4295520" cy="364896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4968000" y="2005200"/>
            <a:ext cx="4308120" cy="365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Grundlegende Pakte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GPG key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ubuntu Paketliste (eine Zeile)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216000" y="1733760"/>
            <a:ext cx="98636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apt-get update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apt-get install ca-certificates curl gnupg lsb-release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216000" y="3029760"/>
            <a:ext cx="1029564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mkdir -p /etc/apt/keyrings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curl -fsSL https://download.docker.com/linux/ubuntu/gpg | sudo gpg --dearmor -o /etc/apt/keyrings/docker.gpg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216000" y="4290120"/>
            <a:ext cx="971964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Liberation Serif;Times New Roman"/>
                <a:ea typeface="Liberation Mono;Courier New"/>
              </a:rPr>
              <a:t>$ echo "deb [arch=$(dpkg --print-architecture) signed-by=/etc/apt/keyrings/docker.gpg] https://download.docker.com/linux/ubuntu $(lsb_release -cs) stable" | sudo tee /etc/apt/sources.list.d/docker.list &gt; /dev/null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 Engine &amp; Docker Compose installieren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Funktionstest (einen Container ausführen)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Start mit Boot konfigurieren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16000" y="1733760"/>
            <a:ext cx="98636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apt-get update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apt-get install docker-ce docker-ce-cli containerd.io docker-compose-plugin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48" name="CustomShape 5"/>
          <p:cNvSpPr/>
          <p:nvPr/>
        </p:nvSpPr>
        <p:spPr>
          <a:xfrm>
            <a:off x="216000" y="3029760"/>
            <a:ext cx="1029564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docker container run hello-world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149" name="CustomShape 6"/>
          <p:cNvSpPr/>
          <p:nvPr/>
        </p:nvSpPr>
        <p:spPr>
          <a:xfrm>
            <a:off x="216000" y="3966120"/>
            <a:ext cx="971964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Liberation Serif;Times New Roman"/>
                <a:ea typeface="Liberation Mono;Courier New"/>
              </a:rPr>
              <a:t>$ sudo systemctl enable docker.service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Liberation Serif;Times New Roman"/>
                <a:ea typeface="Liberation Mono;Courier New"/>
              </a:rPr>
              <a:t>$ sudo systemctl enable containerd.service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Engine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Als Nicht-Root-User starten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Test als Nicht-Root-User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1800" spc="-1" strike="noStrike">
                <a:latin typeface="Arial"/>
              </a:rPr>
              <a:t>Funktioniert auch unter Windows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16000" y="1733760"/>
            <a:ext cx="9863640" cy="10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groupadd docker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usermod -aG docker $USER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newgrp docker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mkdir /home/"$USER"/.docker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chown "$USER":"$USER" /home/"$USER"/.docker -R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sudo chmod g+rwx "$HOME/.docker" -R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216000" y="4109760"/>
            <a:ext cx="935928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hello-world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8892000" y="3168000"/>
            <a:ext cx="561240" cy="71964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5508000" y="3245400"/>
            <a:ext cx="2856600" cy="212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Engine – Portainer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Data Volume erzeugen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Portainer laden &amp; starten als Container (eine Zeile)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216000" y="1733760"/>
            <a:ext cx="98636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volume create portainer_data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216000" y="3101760"/>
            <a:ext cx="9647640" cy="8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run -d -p 8000:8000 -p 9443:9443 --name portainer --restart=always -v /var/run/docker.sock:/var/run/docker.sock -v portainer_data:/data portainer/portainer-ce:2.14.2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list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648000" y="4104000"/>
            <a:ext cx="6682680" cy="10965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8892000" y="3600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Teil 2 – Installation und Nutzung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Installation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Docker Desktop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</a:rPr>
              <a:t>Docker Engine</a:t>
            </a:r>
            <a:endParaRPr b="0" lang="de-DE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Bedienung/Management/Kommandos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Engine – Portainer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Start im Browser: </a:t>
            </a:r>
            <a:r>
              <a:rPr b="0" lang="de-DE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https://localhost:9443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ff"/>
                </a:solidFill>
                <a:latin typeface="Arial"/>
              </a:rPr>
              <a:t>Domain/IP-Nummer passend tauschen :-)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6732000" y="2431080"/>
            <a:ext cx="3130200" cy="28378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3528000" y="2431440"/>
            <a:ext cx="3130200" cy="28375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4"/>
          <a:stretch/>
        </p:blipFill>
        <p:spPr>
          <a:xfrm>
            <a:off x="325440" y="2417760"/>
            <a:ext cx="3130200" cy="28378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328000" y="2731680"/>
            <a:ext cx="4895640" cy="261468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- CLI-Kommandos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Kommandos des CLI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Übersicht im CLI selbst 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Aufruf immer in der Form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Steuerung des Zyklus 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216000" y="2346120"/>
            <a:ext cx="1029564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--help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16000" y="3246480"/>
            <a:ext cx="1029564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[OPTIONS] COMMAND [SUBCOMMAND] [ARG ...]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8892000" y="2052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latin typeface="Arial"/>
              </a:rPr>
              <a:t>Dokumentation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https://docs.docker.com/engine/reference/commandline/cli/</a:t>
            </a:r>
            <a:endParaRPr b="0" lang="de-DE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ff"/>
                </a:solidFill>
                <a:latin typeface="Arial"/>
              </a:rPr>
              <a:t>Management-Kommandos &amp; Subkommandos (oft ohne Management-Kommandos aufrufbar =&gt; viele Dopplungen) =&gt; allgemeine Syntax: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ff"/>
                </a:solidFill>
                <a:latin typeface="Arial"/>
              </a:rPr>
              <a:t>Eine Auswahl der wichtigsten Kommandos ...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00000" y="4110840"/>
            <a:ext cx="5291640" cy="3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[OPTIONS] COMMAND [SUBCOMMAND] [ARG ...]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wichtige Kommandos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system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Docker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image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images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container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containers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network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networks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volume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Manage volumes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system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Festplattenbelegung anzeigen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8892000" y="133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189" name="CustomShape 4"/>
          <p:cNvSpPr/>
          <p:nvPr/>
        </p:nvSpPr>
        <p:spPr>
          <a:xfrm>
            <a:off x="216360" y="1770120"/>
            <a:ext cx="935928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system df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4938120" y="2088000"/>
            <a:ext cx="44924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system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Systeminformationen anzeigen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8892000" y="133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216360" y="1770120"/>
            <a:ext cx="935928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system info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4945680" y="2088720"/>
            <a:ext cx="44924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system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Speicherplatz freigeben / aufräumen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 </a:t>
            </a:r>
            <a:r>
              <a:rPr b="0" lang="de-DE" sz="3200" spc="-1" strike="noStrike">
                <a:latin typeface="Arial"/>
              </a:rPr>
              <a:t>	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8892000" y="133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216360" y="1770120"/>
            <a:ext cx="935928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system prune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4945680" y="2088720"/>
            <a:ext cx="44888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untersuchen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8892000" y="2088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216720" y="1770480"/>
            <a:ext cx="93592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inspect &lt;image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inspect hello-world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261680" y="2124720"/>
            <a:ext cx="44924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Images auflisten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8892000" y="1656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216720" y="1770480"/>
            <a:ext cx="93592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list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list --all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1346400" y="2143080"/>
            <a:ext cx="74156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entfernen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8892000" y="2088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>
            <a:off x="216720" y="1770480"/>
            <a:ext cx="93592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rm --force &lt;image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rm --force hello-world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4176000" y="2099520"/>
            <a:ext cx="44096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Windows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de-DE" sz="2400" spc="-1" strike="noStrike">
                <a:latin typeface="Arial"/>
              </a:rPr>
              <a:t>WSL 2</a:t>
            </a:r>
            <a:r>
              <a:rPr b="0" lang="de-DE" sz="2400" spc="-1" strike="noStrike">
                <a:latin typeface="Arial"/>
              </a:rPr>
              <a:t> installieren … „wsl --install“ in PowerShell 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de-DE" sz="2400" spc="-1" strike="noStrike">
                <a:latin typeface="Arial"/>
              </a:rPr>
              <a:t>Docker Desktop</a:t>
            </a:r>
            <a:r>
              <a:rPr b="0" lang="de-DE" sz="2400" spc="-1" strike="noStrike">
                <a:latin typeface="Arial"/>
              </a:rPr>
              <a:t> laden und installieren 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https://docs.docker.com/desktop/install/windows-install/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400" spc="-1" strike="noStrike">
                <a:solidFill>
                  <a:srgbClr val="0000ff"/>
                </a:solidFill>
                <a:latin typeface="Arial"/>
              </a:rPr>
              <a:t>Anmeldung bei </a:t>
            </a:r>
            <a:r>
              <a:rPr b="0" i="1" lang="de-DE" sz="2400" spc="-1" strike="noStrike">
                <a:solidFill>
                  <a:srgbClr val="0000ff"/>
                </a:solidFill>
                <a:latin typeface="Arial"/>
              </a:rPr>
              <a:t>Docker Hub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400" spc="-1" strike="noStrike">
                <a:solidFill>
                  <a:srgbClr val="0000ff"/>
                </a:solidFill>
                <a:latin typeface="Arial"/>
              </a:rPr>
              <a:t>Konfiguration von Docker Desktop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8892000" y="1080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von Registry laden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216720" y="1770480"/>
            <a:ext cx="93592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pull &lt;image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pull docker.io/library/hello-world:latest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5148000" y="2232000"/>
            <a:ext cx="4409640" cy="32396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8892000" y="169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1008000" y="2592000"/>
            <a:ext cx="313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&lt;image name&gt; 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612000" y="3309840"/>
            <a:ext cx="313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Registry-URL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Name des Images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„</a:t>
            </a:r>
            <a:r>
              <a:rPr b="0" lang="de-DE" sz="1800" spc="-1" strike="noStrike">
                <a:latin typeface="Arial"/>
              </a:rPr>
              <a:t>:“</a:t>
            </a:r>
            <a:endParaRPr b="0" lang="de-DE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Tag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1656000" y="2952000"/>
            <a:ext cx="359640" cy="575640"/>
          </a:xfrm>
          <a:custGeom>
            <a:avLst/>
            <a:gdLst/>
            <a:ahLst/>
            <a:rect l="l" t="t" r="r" b="b"/>
            <a:pathLst>
              <a:path w="1002" h="1601">
                <a:moveTo>
                  <a:pt x="250" y="0"/>
                </a:moveTo>
                <a:lnTo>
                  <a:pt x="250" y="1200"/>
                </a:lnTo>
                <a:lnTo>
                  <a:pt x="0" y="1200"/>
                </a:lnTo>
                <a:lnTo>
                  <a:pt x="500" y="1600"/>
                </a:lnTo>
                <a:lnTo>
                  <a:pt x="1001" y="1200"/>
                </a:lnTo>
                <a:lnTo>
                  <a:pt x="750" y="1200"/>
                </a:lnTo>
                <a:lnTo>
                  <a:pt x="750" y="0"/>
                </a:lnTo>
                <a:lnTo>
                  <a:pt x="25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8"/>
          <p:cNvSpPr/>
          <p:nvPr/>
        </p:nvSpPr>
        <p:spPr>
          <a:xfrm>
            <a:off x="540000" y="4677840"/>
            <a:ext cx="4355640" cy="6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bei Nutzung von Docker Hub kann die Registry-URL entfallen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in Registry speichern</a:t>
            </a:r>
            <a:r>
              <a:rPr b="0" lang="de-DE" sz="3200" spc="-1" strike="noStrike">
                <a:latin typeface="Arial"/>
              </a:rPr>
              <a:t>	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Zuvor Tag anlegen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216720" y="1770480"/>
            <a:ext cx="93592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push &lt;image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image push registry.gitlab.com/xxx/test:latest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217080" y="3642840"/>
            <a:ext cx="935928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SOURCE_IMAGE[:TAG] TARGET_IMAGE[:TAG]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-l fatal image tag registry.gitlab.com/xxx/test:v123 registry.gitlab.com/xxx/test:latest"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04000" y="1218600"/>
            <a:ext cx="9071280" cy="17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als Datei speichern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8892000" y="2016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40" name="CustomShape 4"/>
          <p:cNvSpPr/>
          <p:nvPr/>
        </p:nvSpPr>
        <p:spPr>
          <a:xfrm>
            <a:off x="216720" y="1770480"/>
            <a:ext cx="8494920" cy="15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save &lt;image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save -o &lt;tar-file name&gt; &lt;image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save -o hw.tar hello-world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save hello-world &gt; hw.tar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540000" y="3384000"/>
            <a:ext cx="3707640" cy="20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Docker schreibt das Abbild des Images in ein TAR-Archiv.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Ohne „-o“ wird auf die Standardausgabe STDOUT geschrieben und mit „-o“ wird die spezifizierte Datei erzeugt.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4320000" y="2160000"/>
            <a:ext cx="4470840" cy="323964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tretch/>
        </p:blipFill>
        <p:spPr>
          <a:xfrm>
            <a:off x="8892000" y="2844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218600"/>
            <a:ext cx="9071280" cy="173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aus Datei laden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8892000" y="2340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48" name="CustomShape 4"/>
          <p:cNvSpPr/>
          <p:nvPr/>
        </p:nvSpPr>
        <p:spPr>
          <a:xfrm>
            <a:off x="216720" y="1770480"/>
            <a:ext cx="8646120" cy="20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load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load -i &lt;tar-file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image rm hello-world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image load -i hw.tar 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image rm hello-world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cat hw.tar | docker image load 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432000" y="3852000"/>
            <a:ext cx="3743640" cy="16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Docker liest ein Abbild eines Images aus einem TAR-Archiv.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Ohne „-i“ wird von der Standardeingabe STDIN gelesen. 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4320000" y="2088000"/>
            <a:ext cx="4470840" cy="323964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8892000" y="3132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image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Image erzeugen/bauen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4788000" y="241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256" name="CustomShape 4"/>
          <p:cNvSpPr/>
          <p:nvPr/>
        </p:nvSpPr>
        <p:spPr>
          <a:xfrm>
            <a:off x="216720" y="1770480"/>
            <a:ext cx="8206920" cy="12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[OPTIONS] PATH | URL | -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--tag &lt;image name&gt;:&lt;image tag&gt;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–file &lt;Dockerfile-name&gt; --tag &lt;image name&gt;:&lt;image tag&gt;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--tag simple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cat Dockerfile | docker image build --tag simple -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57" name="CustomShape 5"/>
          <p:cNvSpPr/>
          <p:nvPr/>
        </p:nvSpPr>
        <p:spPr>
          <a:xfrm>
            <a:off x="540000" y="3060000"/>
            <a:ext cx="493776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Docker erstellt anhand eines „Dockerfile“ ein Image. Die Datei „Dockerfile“ wird im Verzeichnis PATH erwartet. Mit Option „--file“ kann ein anderer Dateiname angegeben werden.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2"/>
          <a:stretch/>
        </p:blipFill>
        <p:spPr>
          <a:xfrm>
            <a:off x="5478120" y="2391480"/>
            <a:ext cx="4470840" cy="3239640"/>
          </a:xfrm>
          <a:prstGeom prst="rect">
            <a:avLst/>
          </a:prstGeom>
          <a:ln>
            <a:noFill/>
          </a:ln>
        </p:spPr>
      </p:pic>
      <p:sp>
        <p:nvSpPr>
          <p:cNvPr id="259" name="CustomShape 6"/>
          <p:cNvSpPr/>
          <p:nvPr/>
        </p:nvSpPr>
        <p:spPr>
          <a:xfrm>
            <a:off x="216720" y="4614840"/>
            <a:ext cx="482292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# sehr einfaches Dockerfile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FROM alpine:latest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CMD ["echo", "Das ist ein sehr einfacher Container..."]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504000" y="1218600"/>
            <a:ext cx="928764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Dockerfile (Wiederholung :-)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Text-Datei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Folge aus Anweisungen zum Aufbau des Images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Ist extrem vielseitig und flexibel nutzbar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Jede Anweisung erzeugt ein Layer im Image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Anweisung in Form: </a:t>
            </a:r>
            <a:r>
              <a:rPr b="0" lang="de-DE" sz="2800" spc="-1" strike="noStrike">
                <a:latin typeface="Courier New"/>
                <a:ea typeface="Noto Sans CJK SC"/>
              </a:rPr>
              <a:t>INSTRUCTION arguments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latin typeface="Arial"/>
                <a:ea typeface="Noto Sans CJK SC"/>
              </a:rPr>
              <a:t>Kommentare mit „#“ am Anfang der Zeile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https://docs.docker.com/engine/reference/builder/</a:t>
            </a:r>
            <a:endParaRPr b="0" lang="de-DE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800" spc="-1" strike="noStrike">
                <a:solidFill>
                  <a:srgbClr val="0000ff"/>
                </a:solidFill>
                <a:latin typeface="Arial"/>
                <a:ea typeface="Noto Sans CJK SC"/>
              </a:rPr>
              <a:t>Wesentliche Anweisungen ...</a:t>
            </a:r>
            <a:endParaRPr b="0" lang="de-DE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r>
              <a:rPr b="0" lang="de-DE" sz="4400" spc="-1" strike="noStrike">
                <a:latin typeface="Arial"/>
              </a:rPr>
              <a:t>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468720" y="1086840"/>
            <a:ext cx="8350920" cy="42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# ai-audioanalyser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FROM alpine:latest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# installation of necessary certificates for ssl communication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RUN apk --no-cache add ca-certificates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# installation of service module for the API within the home directory of the image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ADD ai-audioanalyser /home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# only necessary for running container within docker, kubernetes manages its own environment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ENV SMLOGLEVEL 100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ENV SMHOST 0.0.0.0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ENV SMPORT 4242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ADD cluster.json /home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ADD queue.json /home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ADD keywords.csv /home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ADD classifier.csv /home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# start program/process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STOPSIGNAL SIGTERM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EXPOSE ${SMPORT}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Courier New"/>
              </a:rPr>
              <a:t>ENTRYPOINT /home/ai-audioanalyser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504000" y="1218600"/>
            <a:ext cx="9287640" cy="28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FROM &lt;image name&gt;:&lt;tag&gt;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Setzt das „base image“ 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Alle weiteren Build-Schritte beziehen sich darauf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Festlegung der Plattform möglich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Alpine Linux, Ubuntu, … Windows 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432000" y="4435200"/>
            <a:ext cx="9072720" cy="4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FROM alpine:latest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504000" y="1218600"/>
            <a:ext cx="9287640" cy="28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RUN &lt;command&gt;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Führt ein Kommando in einem neuen Layer aus 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Das Ergebnis wird integriert in das Image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432000" y="4176000"/>
            <a:ext cx="9072720" cy="8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RUN /bin/bash -c 'source $HOME/.bashrc; echo $HOME'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RUN apk --no-cache add ca-certificates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RUN cd /src &amp;&amp; CGO_ENABLED=0 go build -o /root/client ./main.go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4000" y="1218600"/>
            <a:ext cx="8999640" cy="33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0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WORKDIR &lt;directory&gt;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Arbeitsverzeichnis (im Container) setzen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Für Kommandos 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RUN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CMD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ENTRYPOINT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COPY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ADD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32000" y="4860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WORKDIR /home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Linux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de-DE" sz="2400" spc="-1" strike="noStrike">
                <a:latin typeface="Arial"/>
              </a:rPr>
              <a:t>Docker Desktop</a:t>
            </a:r>
            <a:r>
              <a:rPr b="0" lang="de-DE" sz="2400" spc="-1" strike="noStrike">
                <a:latin typeface="Arial"/>
              </a:rPr>
              <a:t> laden und installieren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https://docs.docker.com/desktop/install/linux-install/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400" spc="-1" strike="noStrike">
                <a:solidFill>
                  <a:srgbClr val="0000ff"/>
                </a:solidFill>
                <a:latin typeface="Arial"/>
              </a:rPr>
              <a:t>Anmeldung bei </a:t>
            </a:r>
            <a:r>
              <a:rPr b="0" i="1" lang="de-DE" sz="2400" spc="-1" strike="noStrike">
                <a:solidFill>
                  <a:srgbClr val="0000ff"/>
                </a:solidFill>
                <a:latin typeface="Arial"/>
              </a:rPr>
              <a:t>Docker Hub</a:t>
            </a:r>
            <a:endParaRPr b="0" lang="de-DE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2400" spc="-1" strike="noStrike">
                <a:solidFill>
                  <a:srgbClr val="0000ff"/>
                </a:solidFill>
                <a:latin typeface="Arial"/>
              </a:rPr>
              <a:t>Konfiguration von Docker Desktop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04000" y="1218600"/>
            <a:ext cx="8999640" cy="338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5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ADD &lt;src&gt; &lt;desc&gt;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Kopiert von &lt;src&gt; nach &lt;desc&gt; 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Kopiert werden Dateien, Verzeichnisse (auch von URLs) von &lt;src&gt;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Kopiert wird nach &lt;desc&gt; im Image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Endet &lt;desc&gt; mit „/“, wird in das Verzeichnis kopiert, sonst wird eine Datei geschrieben (falls &lt;desc&gt; kein Verzeichnis ist)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Kann TAR-Archive automatisch entpacken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432000" y="4680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ADD build/mybinary /home/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ADD </a:t>
            </a:r>
            <a:r>
              <a:rPr b="0" lang="de-DE" sz="1100" spc="-1" strike="noStrike" u="sng">
                <a:solidFill>
                  <a:srgbClr val="0000ff"/>
                </a:solidFill>
                <a:uFillTx/>
                <a:latin typeface="Courier New"/>
                <a:hlinkClick r:id="rId1"/>
              </a:rPr>
              <a:t>http://domain.com/config.txt</a:t>
            </a:r>
            <a:r>
              <a:rPr b="0" lang="de-DE" sz="1100" spc="-1" strike="noStrike">
                <a:solidFill>
                  <a:srgbClr val="0000ff"/>
                </a:solidFill>
                <a:latin typeface="Courier New"/>
              </a:rPr>
              <a:t> /home/config/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ff"/>
                </a:solidFill>
                <a:latin typeface="Courier New"/>
              </a:rPr>
              <a:t>ADD data/* /home/data/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04000" y="1218600"/>
            <a:ext cx="9287640" cy="31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COPY &lt;src&gt; &lt;desc&gt;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Wie ADD, aber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Kein Abruf von Dateien von URL‘s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Kein automatisches Entpacken von TAR-files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de-DE" sz="3200" spc="-1" strike="noStrike">
                <a:latin typeface="Arial"/>
                <a:ea typeface="Noto Sans CJK SC"/>
              </a:rPr>
              <a:t>best practice</a:t>
            </a:r>
            <a:r>
              <a:rPr b="0" lang="de-DE" sz="3200" spc="-1" strike="noStrike">
                <a:latin typeface="Arial"/>
                <a:ea typeface="Noto Sans CJK SC"/>
              </a:rPr>
              <a:t> ist Nutzung von COPY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432000" y="4608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COPY build/mybinary /home/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COPY data/* /home/data/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504000" y="1218600"/>
            <a:ext cx="9287640" cy="31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VOLUME &lt;directory&gt;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Benennt einen Mount-Point für externe Volumes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432000" y="4608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VOLUME /external-data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1218600"/>
            <a:ext cx="9287640" cy="31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ENV &lt;key&gt;=&lt;value&gt;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Setzen von Umgebungsvariablen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12 Faktoren =&gt; Parametrisierung von Programmen über Umgebungsvariablen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Umgebungsvariablen können beim Start eines Containers überschrieben werden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432000" y="4608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ENV LOGLEVEL=100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ENV HOST=0.0.0.0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ENV PORT=4242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5182920" y="4392000"/>
            <a:ext cx="468072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--env &lt;key&gt;=&lt;value&gt; &lt;image&gt;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504000" y="1218600"/>
            <a:ext cx="9287640" cy="31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EXPOSE &lt;port&gt;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EXPOSE &lt;port&gt;/&lt;protocol&gt;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Teilt Docker mit, welche Ports der Container nach außen nutzt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Können bei Start automatisch publiziert werden 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Überschreiben beim Start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432000" y="4680000"/>
            <a:ext cx="90727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EXPOSE 4242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EXPOSE 80/udp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3888000" y="4320000"/>
            <a:ext cx="63356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&lt;image&gt; --publish &lt;host-port&gt;:&lt;container-port&gt;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&lt;image&gt; --publish 80:4242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&lt;image&gt; --publish 443:443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3888000" y="3765240"/>
            <a:ext cx="5831640" cy="4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&lt;image&gt; --publish-all 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504000" y="1218600"/>
            <a:ext cx="9287640" cy="31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4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CMD &lt;command&gt; &lt;para-1&gt; … &lt;para-n&gt;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CMD [“&lt;command&gt;“],[“&lt;para-1&gt;“],…, [“&lt;para-n&gt;“] 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CMD [“&lt;para-1&gt;“],…, [“&lt;para-n&gt;“] 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Standardprogramm des Containers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Kommando wird bei Start des Containers ausgeführt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Erste Form wird in shell gestartet (von „/bin/sh -c“ aus)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Dritte Form dient der Parameterübergabe an ENTRYPOINT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Dockerfile darf nur ein einziges CMD enthalten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432000" y="4608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CMD ["echo", "Das ist ein sehr einfacher Container…"]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CMD echo "Das ist ein sehr einfacher Container…" 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504000" y="1218600"/>
            <a:ext cx="9287640" cy="317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35000"/>
          </a:bodyPr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ENTRYPOINT &lt;command&gt; &lt;para-1&gt; … &lt;para-n&gt;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3200" spc="-1" strike="noStrike">
                <a:latin typeface="Courier New"/>
                <a:ea typeface="Noto Sans CJK SC"/>
              </a:rPr>
              <a:t>ENTRYPOINT [“&lt;command&gt;“],[“&lt;para-1&gt;“],…, [“&lt;para-n&gt;“] 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Standardprogramm, das bei Start des Containers ausgeführt wird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Mit ENTRYPOINT kann ein Container als Executable ausgeführt werden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Erste Form wird in shell gestartet (von „/bin/sh -c“ aus)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Dockerfile darf nur ein einziges ENTRYPOINT enthalten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08" name="CustomShape 4"/>
          <p:cNvSpPr/>
          <p:nvPr/>
        </p:nvSpPr>
        <p:spPr>
          <a:xfrm>
            <a:off x="432000" y="4608000"/>
            <a:ext cx="907272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ENTRYPOINT ["echo", "Das ist ein sehr einfacher Container…"]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ENTRYPOINT echo "Das ist ein sehr einfacher Container…" 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Dockerfile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504000" y="1218600"/>
            <a:ext cx="8927640" cy="39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8000"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Entwurf eines eigenen Dockerfiles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„</a:t>
            </a:r>
            <a:r>
              <a:rPr b="0" lang="de-DE" sz="3200" spc="-1" strike="noStrike">
                <a:latin typeface="Arial"/>
                <a:ea typeface="Noto Sans CJK SC"/>
              </a:rPr>
              <a:t>Dockerfile-1.test“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Umgebungsvariable MYVAR auf „1“ setzen</a:t>
            </a:r>
            <a:endParaRPr b="0" lang="de-DE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Container beim Start/Lauf gibt kurzen Text plus Wert von MYVAR aus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… </a:t>
            </a:r>
            <a:r>
              <a:rPr b="0" lang="de-DE" sz="3200" spc="-1" strike="noStrike">
                <a:latin typeface="Arial"/>
                <a:ea typeface="Noto Sans CJK SC"/>
              </a:rPr>
              <a:t>editieren … ausprobieren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… </a:t>
            </a:r>
            <a:r>
              <a:rPr b="0" lang="de-DE" sz="3200" spc="-1" strike="noStrike">
                <a:latin typeface="Arial"/>
                <a:ea typeface="Noto Sans CJK SC"/>
              </a:rPr>
              <a:t>nach 15 Minuten Vergeich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8892000" y="115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13" name="CustomShape 4"/>
          <p:cNvSpPr/>
          <p:nvPr/>
        </p:nvSpPr>
        <p:spPr>
          <a:xfrm>
            <a:off x="432360" y="3960000"/>
            <a:ext cx="9072720" cy="8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--tag testimage --file Dockerfile-1.test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image build -t testimage -f Dockerfile-1.test .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testimage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--env MYVAR=42 testimage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5328000" y="4247280"/>
            <a:ext cx="4117680" cy="104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erzeugen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8856000" y="1656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19" name="CustomShape 4"/>
          <p:cNvSpPr/>
          <p:nvPr/>
        </p:nvSpPr>
        <p:spPr>
          <a:xfrm>
            <a:off x="216720" y="1770480"/>
            <a:ext cx="8206920" cy="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create [OPTIONS] IMAGE [COMMAND] [ARG…]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create --env MYVAR=42 --name testcontainer testimage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540000" y="2736000"/>
            <a:ext cx="4355640" cy="23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Wichtigste Optionen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--name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--env, -e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--interactive, -i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--network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--publish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--volumn, -v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--tmpfs</a:t>
            </a:r>
            <a:endParaRPr b="0" lang="de-DE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latin typeface="Arial"/>
              </a:rPr>
              <a:t>--tty, -t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5022000" y="2459520"/>
            <a:ext cx="4409640" cy="28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Option von „create“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25" name="CustomShape 4"/>
          <p:cNvSpPr/>
          <p:nvPr/>
        </p:nvSpPr>
        <p:spPr>
          <a:xfrm>
            <a:off x="792000" y="1656000"/>
            <a:ext cx="4679640" cy="368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400" spc="-1" strike="noStrike">
                <a:latin typeface="Arial"/>
              </a:rPr>
              <a:t>--name &lt;container-name&gt;</a:t>
            </a:r>
            <a:endParaRPr b="0" lang="de-DE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Erzeugt einen Container unter dem angegebenen Namen</a:t>
            </a:r>
            <a:endParaRPr b="0" lang="de-DE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In weiter Kommandos kann der Namen genutzt werden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latin typeface="Arial"/>
              </a:rPr>
              <a:t>--env &lt;key&gt;=&lt;value&gt;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latin typeface="Arial"/>
              </a:rPr>
              <a:t>-e &lt;key&gt;=&lt;value&gt;</a:t>
            </a:r>
            <a:endParaRPr b="0" lang="de-DE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Setzt/überschreibt die Umgebungsvariable beim Start des Containers</a:t>
            </a:r>
            <a:endParaRPr b="0" lang="de-DE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Kann auch Liste sein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latin typeface="Arial"/>
              </a:rPr>
              <a:t>--interactive, -i</a:t>
            </a:r>
            <a:endParaRPr b="0" lang="de-DE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Verbindung zu STDIN des Containers wird von Console erzeugt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400" spc="-1" strike="noStrike">
                <a:latin typeface="Arial"/>
              </a:rPr>
              <a:t>--tty, -t</a:t>
            </a:r>
            <a:endParaRPr b="0" lang="de-DE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latin typeface="Arial"/>
              </a:rPr>
              <a:t>Ein pseudo-tty nutzen (Console)</a:t>
            </a:r>
            <a:endParaRPr b="0" lang="de-DE" sz="14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5472000" y="2476440"/>
            <a:ext cx="4409640" cy="28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– Docker Hub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72760" y="1152000"/>
            <a:ext cx="4970880" cy="35114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5330160" y="2232000"/>
            <a:ext cx="4569480" cy="2951640"/>
          </a:xfrm>
          <a:prstGeom prst="rect">
            <a:avLst/>
          </a:prstGeom>
          <a:ln>
            <a:noFill/>
          </a:ln>
        </p:spPr>
      </p:pic>
      <p:sp>
        <p:nvSpPr>
          <p:cNvPr id="92" name="CustomShape 3"/>
          <p:cNvSpPr/>
          <p:nvPr/>
        </p:nvSpPr>
        <p:spPr>
          <a:xfrm>
            <a:off x="5832000" y="1081800"/>
            <a:ext cx="395964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https://hub.docker.com</a:t>
            </a:r>
            <a:endParaRPr b="0" lang="de-DE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ff"/>
                </a:solidFill>
                <a:latin typeface="Arial"/>
              </a:rPr>
              <a:t>optional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Option von „create“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792000" y="1764000"/>
            <a:ext cx="8639640" cy="347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</a:rPr>
              <a:t>--network=&lt;network name&gt;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Verbindung des Containers mit dem angegebenen Netzwerk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</a:rPr>
              <a:t>--publish [&lt;host-ip&gt;:]&lt;host-port&gt;:&lt;container-port&gt;[/&lt;protocol&gt;]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  <a:ea typeface="Noto Sans CJK SC"/>
              </a:rPr>
              <a:t>-p [&lt;host-ip&gt;:]&lt;host-port&gt;:&lt;container-port&gt;[/&lt;protocol&gt;]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  <a:ea typeface="Noto Sans CJK SC"/>
              </a:rPr>
              <a:t>Publizieren/Binden eines Ports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  <a:ea typeface="Noto Sans CJK SC"/>
              </a:rPr>
              <a:t>--volumn [&lt;volume name&gt;:]&lt;host-directory&gt;:&lt;container-directory&gt;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  <a:ea typeface="Noto Sans CJK SC"/>
              </a:rPr>
              <a:t>-v  [&lt;volume name&gt;:]&lt;host-directory&gt;:&lt;container-directory&gt;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  <a:ea typeface="Noto Sans CJK SC"/>
              </a:rPr>
              <a:t>Bindet ein Verzeichnis des Hosts in den Container ein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latin typeface="Arial"/>
                <a:ea typeface="Noto Sans CJK SC"/>
              </a:rPr>
              <a:t>--tmpfs &lt;container-directory&gt;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  <a:ea typeface="Noto Sans CJK SC"/>
              </a:rPr>
              <a:t>Nutzung eines temporären Verzeichnisses im RAM des Hosts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  <a:ea typeface="Noto Sans CJK SC"/>
              </a:rPr>
              <a:t>Nur bei Linux-Hosts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  <a:ea typeface="Noto Sans CJK SC"/>
              </a:rPr>
              <a:t>Werden nicht zwischen Containern geteilt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4212720" y="2952000"/>
            <a:ext cx="53269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-p 127.0.0.1:80:8080/tcp testcontainer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  <a:ea typeface="Noto Sans CJK SC"/>
              </a:rPr>
              <a:t>$ docker container run -p 80:8080 testcontainer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starten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8834400" y="2196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36" name="CustomShape 4"/>
          <p:cNvSpPr/>
          <p:nvPr/>
        </p:nvSpPr>
        <p:spPr>
          <a:xfrm>
            <a:off x="216720" y="1770480"/>
            <a:ext cx="8206920" cy="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start [OPTIONS] &lt;container name&gt;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start testcontainer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540000" y="2952000"/>
            <a:ext cx="4355640" cy="21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Startet einen erzeugten und/oder gestoppten Container.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erzeugen &amp; starten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4406400" y="2196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42" name="CustomShape 4"/>
          <p:cNvSpPr/>
          <p:nvPr/>
        </p:nvSpPr>
        <p:spPr>
          <a:xfrm>
            <a:off x="216720" y="1770480"/>
            <a:ext cx="8206920" cy="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[OPTIONS] IMAGE [COMMAND] [ARG…]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--env MYVAR=42 testimage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43" name="CustomShape 5"/>
          <p:cNvSpPr/>
          <p:nvPr/>
        </p:nvSpPr>
        <p:spPr>
          <a:xfrm>
            <a:off x="540000" y="3600000"/>
            <a:ext cx="4355640" cy="165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„</a:t>
            </a:r>
            <a:r>
              <a:rPr b="0" lang="de-DE" sz="1800" spc="-1" strike="noStrike">
                <a:latin typeface="Arial"/>
              </a:rPr>
              <a:t>run“ führt nacheinander „create“ und „start“ aus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Die Parameter entsprechen denen von „create“.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2"/>
          <a:stretch/>
        </p:blipFill>
        <p:spPr>
          <a:xfrm>
            <a:off x="5032800" y="2423520"/>
            <a:ext cx="4406040" cy="28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anhalten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216720" y="1770480"/>
            <a:ext cx="8206920" cy="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stop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kill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</p:txBody>
      </p:sp>
      <p:sp>
        <p:nvSpPr>
          <p:cNvPr id="349" name="CustomShape 5"/>
          <p:cNvSpPr/>
          <p:nvPr/>
        </p:nvSpPr>
        <p:spPr>
          <a:xfrm>
            <a:off x="540000" y="3096000"/>
            <a:ext cx="4355640" cy="20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Stoppt einen laufenden Container. 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„</a:t>
            </a:r>
            <a:r>
              <a:rPr b="0" lang="de-DE" sz="1800" spc="-1" strike="noStrike">
                <a:latin typeface="Arial"/>
              </a:rPr>
              <a:t>stop“ sendet ein SIGTERM und „kill“ ein SIGKILL an den laufenden Prozess im Container.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504000" y="1218600"/>
            <a:ext cx="835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container löschen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4190400" y="2340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54" name="CustomShape 4"/>
          <p:cNvSpPr/>
          <p:nvPr/>
        </p:nvSpPr>
        <p:spPr>
          <a:xfrm>
            <a:off x="216720" y="1770480"/>
            <a:ext cx="8206920" cy="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rm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top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540000" y="3096000"/>
            <a:ext cx="4211640" cy="20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Mit --force können auch laufende Container gelöscht werden.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5040000" y="2376000"/>
            <a:ext cx="46292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504000" y="1218600"/>
            <a:ext cx="907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zus. Programm in einem container starten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4370400" y="2412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61" name="CustomShape 4"/>
          <p:cNvSpPr/>
          <p:nvPr/>
        </p:nvSpPr>
        <p:spPr>
          <a:xfrm>
            <a:off x="216720" y="1770480"/>
            <a:ext cx="8206920" cy="96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exec [OPTIONS] CONTAINER COMMAND [ARG...]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top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exec alpine ls -l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62" name="CustomShape 5"/>
          <p:cNvSpPr/>
          <p:nvPr/>
        </p:nvSpPr>
        <p:spPr>
          <a:xfrm>
            <a:off x="540000" y="3384000"/>
            <a:ext cx="4211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Das Programm/Kommando wird nur in einem laufenden Container ausgeführt.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2"/>
          <a:stretch/>
        </p:blipFill>
        <p:spPr>
          <a:xfrm>
            <a:off x="5112000" y="2088000"/>
            <a:ext cx="46292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04000" y="1218600"/>
            <a:ext cx="907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Logs eines Containers zeigen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4370400" y="2340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68" name="CustomShape 4"/>
          <p:cNvSpPr/>
          <p:nvPr/>
        </p:nvSpPr>
        <p:spPr>
          <a:xfrm>
            <a:off x="216720" y="1770480"/>
            <a:ext cx="86389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logs [OPTIONS]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logs -f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69" name="CustomShape 5"/>
          <p:cNvSpPr/>
          <p:nvPr/>
        </p:nvSpPr>
        <p:spPr>
          <a:xfrm>
            <a:off x="540000" y="3384000"/>
            <a:ext cx="421164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Die Option „-f“ folgt dem Ende der Logs … STDOUT.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71" name="" descr=""/>
          <p:cNvPicPr/>
          <p:nvPr/>
        </p:nvPicPr>
        <p:blipFill>
          <a:blip r:embed="rId3"/>
          <a:stretch/>
        </p:blipFill>
        <p:spPr>
          <a:xfrm>
            <a:off x="5234400" y="2315520"/>
            <a:ext cx="4629240" cy="32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504000" y="1218600"/>
            <a:ext cx="907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Ressourcenverbrauch der Container zeigen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1"/>
          <a:stretch/>
        </p:blipFill>
        <p:spPr>
          <a:xfrm>
            <a:off x="8870400" y="1728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76" name="CustomShape 4"/>
          <p:cNvSpPr/>
          <p:nvPr/>
        </p:nvSpPr>
        <p:spPr>
          <a:xfrm>
            <a:off x="216720" y="1770480"/>
            <a:ext cx="8638920" cy="8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stats [OPTIONS] [CONTAINER...]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stats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77" name="CustomShape 5"/>
          <p:cNvSpPr/>
          <p:nvPr/>
        </p:nvSpPr>
        <p:spPr>
          <a:xfrm>
            <a:off x="540000" y="2880000"/>
            <a:ext cx="4211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Zeigt Verbrauch der Ressourcen des Hosts und von eingestellten Limits.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Beenden mit String+C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5317200" y="2448000"/>
            <a:ext cx="4114440" cy="287964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4"/>
          <a:stretch/>
        </p:blipFill>
        <p:spPr>
          <a:xfrm>
            <a:off x="423720" y="4441680"/>
            <a:ext cx="5335920" cy="59796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504000" y="1218600"/>
            <a:ext cx="907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Prozesse eines Containers zeigen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1"/>
          <a:stretch/>
        </p:blipFill>
        <p:spPr>
          <a:xfrm>
            <a:off x="8870400" y="1728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85" name="CustomShape 4"/>
          <p:cNvSpPr/>
          <p:nvPr/>
        </p:nvSpPr>
        <p:spPr>
          <a:xfrm>
            <a:off x="216720" y="1770480"/>
            <a:ext cx="8638920" cy="8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top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top alpine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86" name="CustomShape 5"/>
          <p:cNvSpPr/>
          <p:nvPr/>
        </p:nvSpPr>
        <p:spPr>
          <a:xfrm>
            <a:off x="540000" y="2880000"/>
            <a:ext cx="4211640" cy="12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Zeigt die in einem Container laufenden Prozesse an.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88" name="" descr=""/>
          <p:cNvPicPr/>
          <p:nvPr/>
        </p:nvPicPr>
        <p:blipFill>
          <a:blip r:embed="rId3"/>
          <a:stretch/>
        </p:blipFill>
        <p:spPr>
          <a:xfrm>
            <a:off x="5317200" y="2495520"/>
            <a:ext cx="4114440" cy="28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CLI – </a:t>
            </a:r>
            <a:r>
              <a:rPr b="0" i="1" lang="de-DE" sz="4400" spc="-1" strike="noStrike">
                <a:latin typeface="Arial"/>
              </a:rPr>
              <a:t>container</a:t>
            </a:r>
            <a:r>
              <a:rPr b="0" lang="de-DE" sz="4400" spc="-1" strike="noStrike">
                <a:latin typeface="Arial"/>
              </a:rPr>
              <a:t> Kommando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04000" y="1218600"/>
            <a:ext cx="9071640" cy="108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Details eines Containers zeigen</a:t>
            </a:r>
            <a:endParaRPr b="0" lang="de-DE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1"/>
          <a:stretch/>
        </p:blipFill>
        <p:spPr>
          <a:xfrm>
            <a:off x="8870400" y="1728000"/>
            <a:ext cx="561240" cy="719640"/>
          </a:xfrm>
          <a:prstGeom prst="rect">
            <a:avLst/>
          </a:prstGeom>
          <a:ln>
            <a:noFill/>
          </a:ln>
        </p:spPr>
      </p:pic>
      <p:sp>
        <p:nvSpPr>
          <p:cNvPr id="393" name="CustomShape 4"/>
          <p:cNvSpPr/>
          <p:nvPr/>
        </p:nvSpPr>
        <p:spPr>
          <a:xfrm>
            <a:off x="216720" y="1770480"/>
            <a:ext cx="8638920" cy="8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inspect CONTAINER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run --name alpine --rm -i -t -d alpine sh -c "while true; do ls; sleep 3; done"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inspect alpine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container rm --force alpine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540000" y="2700000"/>
            <a:ext cx="4643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Zeigt detaillierte Informationen über einen Container an … z.B. zum Netzwerk.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1725120" y="78156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3"/>
          <a:stretch/>
        </p:blipFill>
        <p:spPr>
          <a:xfrm>
            <a:off x="5317200" y="2459520"/>
            <a:ext cx="4114440" cy="287964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4"/>
          <a:stretch/>
        </p:blipFill>
        <p:spPr>
          <a:xfrm>
            <a:off x="1728000" y="3384000"/>
            <a:ext cx="3909240" cy="215964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240" cy="395964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504000" y="1144080"/>
            <a:ext cx="2447640" cy="39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Allgemeine Einstellungen für die Komponenten von Docker Desktop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504000" y="154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… </a:t>
            </a:r>
            <a:r>
              <a:rPr b="0" lang="de-DE" sz="4400" spc="-1" strike="noStrike">
                <a:latin typeface="Arial"/>
              </a:rPr>
              <a:t>Bildquellen 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504000" y="1218600"/>
            <a:ext cx="9071280" cy="392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RedHat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IDG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Earthly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Aquasec</a:t>
            </a:r>
            <a:endParaRPr b="0" lang="de-DE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dev.to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240" cy="395964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504000" y="1144080"/>
            <a:ext cx="2447640" cy="39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abhängig von den Ressourcen der genutzten Umgebung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nicht zu gering wählen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parallel genutzte Software (z.B. Dev-Umgebung) beachten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240" cy="39596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504000" y="1144080"/>
            <a:ext cx="2447640" cy="39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Ist die Nutzung von Kubernetes nicht vorgesehen … das auch nicht auswählen</a:t>
            </a:r>
            <a:endParaRPr b="0" lang="de-DE" sz="1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Startet viele Container mit Kubernetes-Basis-Diensten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2160"/>
            <a:ext cx="935964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4400" spc="-1" strike="noStrike">
                <a:latin typeface="Arial"/>
              </a:rPr>
              <a:t>Docker Desktop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432000" y="5339520"/>
            <a:ext cx="9089640" cy="20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132000" y="1144080"/>
            <a:ext cx="6285240" cy="395964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504000" y="1144080"/>
            <a:ext cx="2447640" cy="39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latin typeface="Arial"/>
              </a:rPr>
              <a:t>Nützlich aber optional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8892000" y="216000"/>
            <a:ext cx="561240" cy="71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2022-08-22T07:18:06Z</dcterms:created>
  <dc:creator>m b</dc:creator>
  <dc:description/>
  <dc:language>de-DE</dc:language>
  <cp:lastModifiedBy>m b</cp:lastModifiedBy>
  <dcterms:modified xsi:type="dcterms:W3CDTF">2022-09-15T15:22:15Z</dcterms:modified>
  <cp:revision>254</cp:revision>
  <dc:subject/>
  <dc:title/>
</cp:coreProperties>
</file>